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65" r:id="rId3"/>
    <p:sldId id="257" r:id="rId4"/>
    <p:sldId id="258" r:id="rId5"/>
    <p:sldId id="259" r:id="rId6"/>
    <p:sldId id="260" r:id="rId7"/>
    <p:sldId id="264" r:id="rId8"/>
    <p:sldId id="263" r:id="rId9"/>
    <p:sldId id="261" r:id="rId10"/>
    <p:sldId id="262" r:id="rId11"/>
    <p:sldId id="266" r:id="rId12"/>
    <p:sldId id="267"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E203F-B9A4-5ED5-A193-4F86AF984EC1}" v="64" dt="2023-06-21T13:17:10.090"/>
    <p1510:client id="{4D9E4A84-5862-E27A-7334-026DD2E98533}" v="140" dt="2023-06-27T07:21:14.110"/>
    <p1510:client id="{5F32A48E-D9F9-E78A-A6DA-BC8E3742B5BE}" v="104" dt="2023-06-14T06:55:53.520"/>
    <p1510:client id="{623866BD-AFE9-4C79-AC84-0272C9BBB639}" v="27" dt="2023-06-14T06:29:03.978"/>
    <p1510:client id="{6E9696E9-940B-4ABB-47CE-7851006E8D36}" v="11" dt="2023-06-23T09:43:09.683"/>
    <p1510:client id="{B3609298-5D5D-0405-D615-C5827DF60FBB}" v="262" dt="2023-06-20T07:48:41.441"/>
    <p1510:client id="{C07CD254-8ECC-B282-D606-AC3D08A468D2}" v="132" dt="2023-06-19T10:32:54.758"/>
    <p1510:client id="{D1AEB630-7A81-961F-EA85-53B5ABBE55D5}" v="64" dt="2023-06-19T13:07:46.051"/>
    <p1510:client id="{E3D0F3B5-05AC-F8AB-BB83-003FBC18A32F}" v="48" dt="2023-06-26T15:07:44.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6/27/2023</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3016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6/27/2023</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927751"/>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mailto:153995@rijnlandslyceum-rlw.n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FD0F0B6-5415-4254-9E66-BE9C2FB0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521208" y="822960"/>
            <a:ext cx="3463784" cy="3454604"/>
          </a:xfrm>
        </p:spPr>
        <p:txBody>
          <a:bodyPr>
            <a:normAutofit/>
          </a:bodyPr>
          <a:lstStyle/>
          <a:p>
            <a:r>
              <a:rPr lang="de-DE">
                <a:cs typeface="Calibri Light"/>
              </a:rPr>
              <a:t>Wie fit ist Wassenaar für die Zukunft?</a:t>
            </a:r>
            <a:endParaRPr lang="de-DE"/>
          </a:p>
        </p:txBody>
      </p:sp>
      <p:sp>
        <p:nvSpPr>
          <p:cNvPr id="3" name="Ondertitel 2"/>
          <p:cNvSpPr>
            <a:spLocks noGrp="1"/>
          </p:cNvSpPr>
          <p:nvPr>
            <p:ph type="subTitle" idx="1"/>
          </p:nvPr>
        </p:nvSpPr>
        <p:spPr>
          <a:xfrm>
            <a:off x="539496" y="4446150"/>
            <a:ext cx="3474600" cy="1457405"/>
          </a:xfrm>
        </p:spPr>
        <p:txBody>
          <a:bodyPr vert="horz" lIns="91440" tIns="45720" rIns="91440" bIns="45720" rtlCol="0">
            <a:normAutofit/>
          </a:bodyPr>
          <a:lstStyle/>
          <a:p>
            <a:r>
              <a:rPr lang="de-DE" dirty="0">
                <a:cs typeface="Calibri"/>
              </a:rPr>
              <a:t>Von Emma</a:t>
            </a:r>
            <a:endParaRPr lang="de-DE" dirty="0"/>
          </a:p>
        </p:txBody>
      </p:sp>
      <p:cxnSp>
        <p:nvCxnSpPr>
          <p:cNvPr id="66" name="Straight Connector 65">
            <a:extLst>
              <a:ext uri="{FF2B5EF4-FFF2-40B4-BE49-F238E27FC236}">
                <a16:creationId xmlns:a16="http://schemas.microsoft.com/office/drawing/2014/main" id="{8D66FEA8-8B71-461B-95A4-855374AB4C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A4B168A-A51F-4C91-A9E4-A2F203CB9D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689"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45640030-0C4F-423A-5984-E83A235287DA}"/>
              </a:ext>
            </a:extLst>
          </p:cNvPr>
          <p:cNvPicPr>
            <a:picLocks noChangeAspect="1"/>
          </p:cNvPicPr>
          <p:nvPr/>
        </p:nvPicPr>
        <p:blipFill rotWithShape="1">
          <a:blip r:embed="rId2"/>
          <a:srcRect l="11248" r="32957" b="-2"/>
          <a:stretch/>
        </p:blipFill>
        <p:spPr>
          <a:xfrm rot="5400000">
            <a:off x="5586037" y="-33739"/>
            <a:ext cx="5148368" cy="6920549"/>
          </a:xfrm>
          <a:prstGeom prst="rect">
            <a:avLst/>
          </a:prstGeom>
        </p:spPr>
      </p:pic>
      <p:cxnSp>
        <p:nvCxnSpPr>
          <p:cNvPr id="70" name="Straight Connector 69">
            <a:extLst>
              <a:ext uri="{FF2B5EF4-FFF2-40B4-BE49-F238E27FC236}">
                <a16:creationId xmlns:a16="http://schemas.microsoft.com/office/drawing/2014/main" id="{A5407E01-913B-484C-A03C-2C64028471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4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98C29-1D4B-FDF4-0EAD-3ACF6E14423A}"/>
              </a:ext>
            </a:extLst>
          </p:cNvPr>
          <p:cNvSpPr>
            <a:spLocks noGrp="1"/>
          </p:cNvSpPr>
          <p:nvPr>
            <p:ph type="ctrTitle"/>
          </p:nvPr>
        </p:nvSpPr>
        <p:spPr>
          <a:xfrm>
            <a:off x="535585" y="851714"/>
            <a:ext cx="6093815" cy="1797644"/>
          </a:xfrm>
        </p:spPr>
        <p:txBody>
          <a:bodyPr>
            <a:normAutofit/>
          </a:bodyPr>
          <a:lstStyle/>
          <a:p>
            <a:r>
              <a:rPr lang="de-DE" sz="6000">
                <a:latin typeface="Batang"/>
                <a:ea typeface="Batang"/>
                <a:cs typeface="Arial"/>
              </a:rPr>
              <a:t>Zu viele Konstruktionen</a:t>
            </a:r>
            <a:endParaRPr lang="de-DE" sz="6000">
              <a:latin typeface="Batang"/>
              <a:ea typeface="Batang"/>
            </a:endParaRPr>
          </a:p>
        </p:txBody>
      </p:sp>
      <p:sp>
        <p:nvSpPr>
          <p:cNvPr id="3" name="Subtitle 2">
            <a:extLst>
              <a:ext uri="{FF2B5EF4-FFF2-40B4-BE49-F238E27FC236}">
                <a16:creationId xmlns:a16="http://schemas.microsoft.com/office/drawing/2014/main" id="{3A3818DA-ECC2-1C22-A1E8-0A88D29BB973}"/>
              </a:ext>
            </a:extLst>
          </p:cNvPr>
          <p:cNvSpPr>
            <a:spLocks noGrp="1"/>
          </p:cNvSpPr>
          <p:nvPr>
            <p:ph type="subTitle" idx="1"/>
          </p:nvPr>
        </p:nvSpPr>
        <p:spPr>
          <a:xfrm>
            <a:off x="539496" y="2644454"/>
            <a:ext cx="6052227" cy="3259844"/>
          </a:xfrm>
        </p:spPr>
        <p:txBody>
          <a:bodyPr>
            <a:noAutofit/>
          </a:bodyPr>
          <a:lstStyle/>
          <a:p>
            <a:pPr>
              <a:lnSpc>
                <a:spcPct val="120000"/>
              </a:lnSpc>
            </a:pPr>
            <a:r>
              <a:rPr lang="de-DE" sz="1600" dirty="0">
                <a:ea typeface="+mn-lt"/>
                <a:cs typeface="+mn-lt"/>
              </a:rPr>
              <a:t>In Wassenaar gibt es viele Konstruktionen, die die Stadt unordentlich und schmutzig machen. Das wirkt unschön und ist auch nicht gut für die Umwelt. Die vielen Baufahrzeuge verpesten die Luft und machen den Boden mit Müll voll. Zudem dauert es Jahre, bis die Bauarbeiten fertig sind. Das ist einfach nicht gut für die Zukunft und die Menschen müssen etwas tun.</a:t>
            </a:r>
            <a:endParaRPr lang="de-DE" sz="1600" dirty="0"/>
          </a:p>
        </p:txBody>
      </p:sp>
      <p:cxnSp>
        <p:nvCxnSpPr>
          <p:cNvPr id="11" name="Straight Connector 10">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D4E81550-0EAE-6545-8BFD-1700592E7375}"/>
              </a:ext>
            </a:extLst>
          </p:cNvPr>
          <p:cNvPicPr>
            <a:picLocks noChangeAspect="1"/>
          </p:cNvPicPr>
          <p:nvPr/>
        </p:nvPicPr>
        <p:blipFill rotWithShape="1">
          <a:blip r:embed="rId2"/>
          <a:srcRect r="6681" b="2"/>
          <a:stretch/>
        </p:blipFill>
        <p:spPr>
          <a:xfrm>
            <a:off x="8010184" y="849841"/>
            <a:ext cx="3610316" cy="5158308"/>
          </a:xfrm>
          <a:prstGeom prst="rect">
            <a:avLst/>
          </a:prstGeom>
        </p:spPr>
      </p:pic>
      <p:cxnSp>
        <p:nvCxnSpPr>
          <p:cNvPr id="15" name="Straight Connector 14">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54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2ADB-EF17-4A03-C6F2-F08FF50BE078}"/>
              </a:ext>
            </a:extLst>
          </p:cNvPr>
          <p:cNvSpPr>
            <a:spLocks noGrp="1"/>
          </p:cNvSpPr>
          <p:nvPr>
            <p:ph type="ctrTitle"/>
          </p:nvPr>
        </p:nvSpPr>
        <p:spPr>
          <a:xfrm>
            <a:off x="571501" y="822960"/>
            <a:ext cx="6057899" cy="730717"/>
          </a:xfrm>
        </p:spPr>
        <p:txBody>
          <a:bodyPr/>
          <a:lstStyle/>
          <a:p>
            <a:r>
              <a:rPr lang="de-DE" sz="3600">
                <a:solidFill>
                  <a:srgbClr val="202124"/>
                </a:solidFill>
                <a:latin typeface="Batang"/>
                <a:ea typeface="Batang"/>
                <a:cs typeface="Arial"/>
              </a:rPr>
              <a:t>Zukunftssicher?</a:t>
            </a:r>
            <a:endParaRPr lang="de-DE" sz="3600">
              <a:latin typeface="Batang"/>
            </a:endParaRPr>
          </a:p>
        </p:txBody>
      </p:sp>
      <p:sp>
        <p:nvSpPr>
          <p:cNvPr id="3" name="Subtitle 2">
            <a:extLst>
              <a:ext uri="{FF2B5EF4-FFF2-40B4-BE49-F238E27FC236}">
                <a16:creationId xmlns:a16="http://schemas.microsoft.com/office/drawing/2014/main" id="{85AC417D-05C0-D6D5-149F-363C8E95A4EB}"/>
              </a:ext>
            </a:extLst>
          </p:cNvPr>
          <p:cNvSpPr>
            <a:spLocks noGrp="1"/>
          </p:cNvSpPr>
          <p:nvPr>
            <p:ph type="subTitle" idx="1"/>
          </p:nvPr>
        </p:nvSpPr>
        <p:spPr>
          <a:xfrm>
            <a:off x="575378" y="1824699"/>
            <a:ext cx="6555821" cy="4266122"/>
          </a:xfrm>
        </p:spPr>
        <p:txBody>
          <a:bodyPr>
            <a:normAutofit/>
          </a:bodyPr>
          <a:lstStyle/>
          <a:p>
            <a:r>
              <a:rPr lang="de-DE" sz="1800" dirty="0">
                <a:ea typeface="+mn-lt"/>
                <a:cs typeface="+mn-lt"/>
              </a:rPr>
              <a:t>Meiner Meinung nach ist Wassenaar eine sehr zukunftssichere Stadt. Es gibt zwar einige Dinge, die besser sein könnten, aber es gibt keine perfekten Städte. Es gibt eine Menge Dinge wie Solarzellen, Natur und gratis Händedesinfektion, die gut sind. Aber Dinge wie Bauten und ein großer Verkehr sind schlecht für die Stadt. Auch wenn es Probleme gibt, sind die guten Dinge mehr wert. </a:t>
            </a:r>
            <a:endParaRPr lang="de-DE" sz="1800" dirty="0"/>
          </a:p>
        </p:txBody>
      </p:sp>
      <p:pic>
        <p:nvPicPr>
          <p:cNvPr id="5" name="Picture 4">
            <a:extLst>
              <a:ext uri="{FF2B5EF4-FFF2-40B4-BE49-F238E27FC236}">
                <a16:creationId xmlns:a16="http://schemas.microsoft.com/office/drawing/2014/main" id="{3E05B20D-4A31-88ED-1BBF-7F79098A76DA}"/>
              </a:ext>
            </a:extLst>
          </p:cNvPr>
          <p:cNvPicPr>
            <a:picLocks noChangeAspect="1"/>
          </p:cNvPicPr>
          <p:nvPr/>
        </p:nvPicPr>
        <p:blipFill rotWithShape="1">
          <a:blip r:embed="rId2"/>
          <a:srcRect t="3340" r="2" b="3342"/>
          <a:stretch/>
        </p:blipFill>
        <p:spPr>
          <a:xfrm rot="5400000">
            <a:off x="7236188" y="1623837"/>
            <a:ext cx="5158308" cy="3610316"/>
          </a:xfrm>
          <a:prstGeom prst="rect">
            <a:avLst/>
          </a:prstGeom>
        </p:spPr>
      </p:pic>
    </p:spTree>
    <p:extLst>
      <p:ext uri="{BB962C8B-B14F-4D97-AF65-F5344CB8AC3E}">
        <p14:creationId xmlns:p14="http://schemas.microsoft.com/office/powerpoint/2010/main" val="104169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95BF9-2BBD-4260-A118-8F515803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4E291-3F8F-E101-9728-77B4E579D784}"/>
              </a:ext>
            </a:extLst>
          </p:cNvPr>
          <p:cNvSpPr>
            <a:spLocks noGrp="1"/>
          </p:cNvSpPr>
          <p:nvPr>
            <p:ph type="ctrTitle"/>
          </p:nvPr>
        </p:nvSpPr>
        <p:spPr>
          <a:xfrm>
            <a:off x="521207" y="886968"/>
            <a:ext cx="7213093" cy="3866029"/>
          </a:xfrm>
        </p:spPr>
        <p:txBody>
          <a:bodyPr>
            <a:normAutofit fontScale="90000"/>
          </a:bodyPr>
          <a:lstStyle/>
          <a:p>
            <a:r>
              <a:rPr lang="en-US" sz="4000" dirty="0">
                <a:latin typeface="Batang"/>
                <a:ea typeface="Batang"/>
              </a:rPr>
              <a:t>Emma Fodor</a:t>
            </a:r>
            <a:br>
              <a:rPr lang="en-US" sz="4000" dirty="0">
                <a:latin typeface="Batang"/>
                <a:ea typeface="Batang"/>
              </a:rPr>
            </a:br>
            <a:br>
              <a:rPr lang="en-US" sz="4000" dirty="0">
                <a:latin typeface="Batang"/>
                <a:ea typeface="Batang"/>
              </a:rPr>
            </a:br>
            <a:r>
              <a:rPr lang="en-US" sz="4000" dirty="0">
                <a:latin typeface="Batang"/>
                <a:ea typeface="Batang"/>
                <a:hlinkClick r:id="rId2"/>
              </a:rPr>
              <a:t>153995@rijnlandslyceum-rlw.nl</a:t>
            </a:r>
            <a:r>
              <a:rPr lang="en-US" sz="4000" dirty="0">
                <a:latin typeface="Batang"/>
                <a:ea typeface="Batang"/>
              </a:rPr>
              <a:t> </a:t>
            </a:r>
            <a:br>
              <a:rPr lang="en-US" sz="4000" dirty="0">
                <a:latin typeface="Batang"/>
                <a:ea typeface="Batang"/>
              </a:rPr>
            </a:br>
            <a:br>
              <a:rPr lang="en-US" sz="4000" dirty="0">
                <a:latin typeface="Batang"/>
                <a:ea typeface="Batang"/>
              </a:rPr>
            </a:br>
            <a:r>
              <a:rPr lang="en-US" sz="4000" err="1">
                <a:latin typeface="Batang"/>
                <a:ea typeface="Batang"/>
              </a:rPr>
              <a:t>Rijnlands</a:t>
            </a:r>
            <a:r>
              <a:rPr lang="en-US" sz="4000" dirty="0">
                <a:latin typeface="Batang"/>
                <a:ea typeface="Batang"/>
              </a:rPr>
              <a:t> Lyceum Wassenaar, </a:t>
            </a:r>
            <a:r>
              <a:rPr lang="en-US" sz="4000" err="1">
                <a:latin typeface="Batang"/>
                <a:ea typeface="Batang"/>
              </a:rPr>
              <a:t>Niederlande</a:t>
            </a:r>
            <a:br>
              <a:rPr lang="en-US" sz="4000" dirty="0"/>
            </a:br>
            <a:br>
              <a:rPr lang="en-US" sz="4000" dirty="0">
                <a:latin typeface="Batang"/>
                <a:ea typeface="Batang"/>
              </a:rPr>
            </a:br>
            <a:r>
              <a:rPr lang="en-US" sz="4000" dirty="0">
                <a:latin typeface="Batang"/>
                <a:ea typeface="Batang"/>
              </a:rPr>
              <a:t>13 Jahre alt, </a:t>
            </a:r>
            <a:r>
              <a:rPr lang="en-US" sz="4000" err="1">
                <a:latin typeface="Batang"/>
                <a:ea typeface="Batang"/>
              </a:rPr>
              <a:t>Sprachniveau</a:t>
            </a:r>
            <a:r>
              <a:rPr lang="en-US" sz="4000" dirty="0">
                <a:latin typeface="Batang"/>
                <a:ea typeface="Batang"/>
              </a:rPr>
              <a:t> A1</a:t>
            </a:r>
            <a:br>
              <a:rPr lang="en-US" sz="2900" dirty="0">
                <a:latin typeface="Batang"/>
                <a:ea typeface="Batang"/>
              </a:rPr>
            </a:br>
            <a:endParaRPr lang="en-US" sz="2900"/>
          </a:p>
        </p:txBody>
      </p:sp>
      <p:cxnSp>
        <p:nvCxnSpPr>
          <p:cNvPr id="10" name="Straight Connector 9">
            <a:extLst>
              <a:ext uri="{FF2B5EF4-FFF2-40B4-BE49-F238E27FC236}">
                <a16:creationId xmlns:a16="http://schemas.microsoft.com/office/drawing/2014/main" id="{7FA398C7-3FA4-4D8D-8392-B6CD2F434D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7D19053-F48D-4B66-AF7B-A06FA6D26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5529" y="6287281"/>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74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3E45C-1BAF-FB8F-C501-510B490ED764}"/>
              </a:ext>
            </a:extLst>
          </p:cNvPr>
          <p:cNvSpPr>
            <a:spLocks noGrp="1"/>
          </p:cNvSpPr>
          <p:nvPr>
            <p:ph type="ctrTitle"/>
          </p:nvPr>
        </p:nvSpPr>
        <p:spPr>
          <a:xfrm>
            <a:off x="521208" y="851714"/>
            <a:ext cx="4713588" cy="733720"/>
          </a:xfrm>
        </p:spPr>
        <p:txBody>
          <a:bodyPr>
            <a:normAutofit/>
          </a:bodyPr>
          <a:lstStyle/>
          <a:p>
            <a:r>
              <a:rPr lang="en-US" sz="3600" dirty="0">
                <a:latin typeface="Batang"/>
                <a:ea typeface="Batang"/>
              </a:rPr>
              <a:t>Wassenaar und ich</a:t>
            </a:r>
            <a:endParaRPr lang="en-US" sz="3600" dirty="0"/>
          </a:p>
        </p:txBody>
      </p:sp>
      <p:sp>
        <p:nvSpPr>
          <p:cNvPr id="3" name="Subtitle 2">
            <a:extLst>
              <a:ext uri="{FF2B5EF4-FFF2-40B4-BE49-F238E27FC236}">
                <a16:creationId xmlns:a16="http://schemas.microsoft.com/office/drawing/2014/main" id="{4C82F7CB-20B9-6217-08A2-ECC0295BAA7A}"/>
              </a:ext>
            </a:extLst>
          </p:cNvPr>
          <p:cNvSpPr>
            <a:spLocks noGrp="1"/>
          </p:cNvSpPr>
          <p:nvPr>
            <p:ph type="subTitle" idx="1"/>
          </p:nvPr>
        </p:nvSpPr>
        <p:spPr>
          <a:xfrm>
            <a:off x="525119" y="1796191"/>
            <a:ext cx="6066604" cy="4108107"/>
          </a:xfrm>
        </p:spPr>
        <p:txBody>
          <a:bodyPr vert="horz" lIns="91440" tIns="45720" rIns="91440" bIns="45720" rtlCol="0" anchor="b">
            <a:noAutofit/>
          </a:bodyPr>
          <a:lstStyle/>
          <a:p>
            <a:pPr>
              <a:lnSpc>
                <a:spcPct val="120000"/>
              </a:lnSpc>
            </a:pPr>
            <a:r>
              <a:rPr lang="de-DE" sz="1600" dirty="0"/>
              <a:t>Guten Tag, Ich bin Emma. Ich bin dreizehn Jahre alt. Ich komme aus Ungarn, aber ich wohne in Wassenaar. Wassenaar ist eine Stadt in den Niederlanden. Es ist eine sehr schöne Stadt. In Wassenaar gibt es viele Stadtparkes und auch einen Fischmarkt. Es gibt keine Kegelbahn und auch keinen Bahnhof aber es gibt ein Schwimmbad und ein sportzentrum.</a:t>
            </a:r>
          </a:p>
          <a:p>
            <a:pPr>
              <a:lnSpc>
                <a:spcPct val="120000"/>
              </a:lnSpc>
            </a:pPr>
            <a:r>
              <a:rPr lang="de-DE" sz="1600" dirty="0"/>
              <a:t>Die Luft in Wassenaar ist nicht schlecht und wir haben viel Natur, das ist sehr gut für die Zukunft.</a:t>
            </a:r>
          </a:p>
        </p:txBody>
      </p:sp>
      <p:cxnSp>
        <p:nvCxnSpPr>
          <p:cNvPr id="11" name="Straight Connector 10">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AB804804-2E11-3C85-65BB-14B8ED7B5ABC}"/>
              </a:ext>
            </a:extLst>
          </p:cNvPr>
          <p:cNvPicPr>
            <a:picLocks noChangeAspect="1"/>
          </p:cNvPicPr>
          <p:nvPr/>
        </p:nvPicPr>
        <p:blipFill rotWithShape="1">
          <a:blip r:embed="rId2"/>
          <a:srcRect t="3340" r="2" b="3342"/>
          <a:stretch/>
        </p:blipFill>
        <p:spPr>
          <a:xfrm rot="5400000">
            <a:off x="7236188" y="1623837"/>
            <a:ext cx="5158308" cy="3610316"/>
          </a:xfrm>
          <a:prstGeom prst="rect">
            <a:avLst/>
          </a:prstGeom>
        </p:spPr>
      </p:pic>
      <p:cxnSp>
        <p:nvCxnSpPr>
          <p:cNvPr id="15" name="Straight Connector 14">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AF411A-81C2-52BA-2C08-5EF2D1DA9D70}"/>
              </a:ext>
            </a:extLst>
          </p:cNvPr>
          <p:cNvSpPr txBox="1"/>
          <p:nvPr/>
        </p:nvSpPr>
        <p:spPr>
          <a:xfrm>
            <a:off x="8006416" y="6020484"/>
            <a:ext cx="207286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ea typeface="+mn-lt"/>
                <a:cs typeface="+mn-lt"/>
              </a:rPr>
              <a:t>Kredite an Scarlett</a:t>
            </a:r>
            <a:endParaRPr lang="de-DE" sz="1400" dirty="0"/>
          </a:p>
        </p:txBody>
      </p:sp>
    </p:spTree>
    <p:extLst>
      <p:ext uri="{BB962C8B-B14F-4D97-AF65-F5344CB8AC3E}">
        <p14:creationId xmlns:p14="http://schemas.microsoft.com/office/powerpoint/2010/main" val="247819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22EB5-0792-ED33-5CA4-383C5076B75F}"/>
              </a:ext>
            </a:extLst>
          </p:cNvPr>
          <p:cNvSpPr>
            <a:spLocks noGrp="1"/>
          </p:cNvSpPr>
          <p:nvPr>
            <p:ph type="ctrTitle"/>
          </p:nvPr>
        </p:nvSpPr>
        <p:spPr>
          <a:xfrm>
            <a:off x="535585" y="851714"/>
            <a:ext cx="6093815" cy="1725757"/>
          </a:xfrm>
        </p:spPr>
        <p:txBody>
          <a:bodyPr vert="horz" lIns="91440" tIns="45720" rIns="91440" bIns="45720" rtlCol="0">
            <a:normAutofit/>
          </a:bodyPr>
          <a:lstStyle/>
          <a:p>
            <a:r>
              <a:rPr lang="de-DE" sz="5600" dirty="0">
                <a:latin typeface="Batang"/>
                <a:ea typeface="Batang"/>
              </a:rPr>
              <a:t>Viele Sonnenkollektors</a:t>
            </a:r>
          </a:p>
        </p:txBody>
      </p:sp>
      <p:sp>
        <p:nvSpPr>
          <p:cNvPr id="3" name="Subtitle 2">
            <a:extLst>
              <a:ext uri="{FF2B5EF4-FFF2-40B4-BE49-F238E27FC236}">
                <a16:creationId xmlns:a16="http://schemas.microsoft.com/office/drawing/2014/main" id="{F85F1CD9-DE28-D6DB-BD02-A985A9D27E28}"/>
              </a:ext>
            </a:extLst>
          </p:cNvPr>
          <p:cNvSpPr>
            <a:spLocks noGrp="1"/>
          </p:cNvSpPr>
          <p:nvPr>
            <p:ph type="subTitle" idx="1"/>
          </p:nvPr>
        </p:nvSpPr>
        <p:spPr>
          <a:xfrm>
            <a:off x="539496" y="2572567"/>
            <a:ext cx="6052227" cy="3331731"/>
          </a:xfrm>
        </p:spPr>
        <p:txBody>
          <a:bodyPr vert="horz" lIns="91440" tIns="45720" rIns="91440" bIns="45720" rtlCol="0">
            <a:noAutofit/>
          </a:bodyPr>
          <a:lstStyle/>
          <a:p>
            <a:pPr indent="-228600">
              <a:lnSpc>
                <a:spcPct val="120000"/>
              </a:lnSpc>
            </a:pPr>
            <a:r>
              <a:rPr lang="de-DE" sz="1800" dirty="0"/>
              <a:t>Immer mehr Häuser nutzen Sonnenkollektoren zur Energieversorgung. Sonnenkollektoren sind gut für die Zukunft, weil sie Sonnenenergie und nicht fossile Brennstoffe nutzen. Auch belasten sie die Umwelt nicht. Sonnenkollektoren sind auch für Menschen sehr nützlich, weil sie viel Geld sparen können.</a:t>
            </a:r>
          </a:p>
        </p:txBody>
      </p:sp>
      <p:cxnSp>
        <p:nvCxnSpPr>
          <p:cNvPr id="31" name="Straight Connector 30">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9A91009A-8AB0-AC3C-0FCB-93F49AF73233}"/>
              </a:ext>
            </a:extLst>
          </p:cNvPr>
          <p:cNvPicPr>
            <a:picLocks noChangeAspect="1"/>
          </p:cNvPicPr>
          <p:nvPr/>
        </p:nvPicPr>
        <p:blipFill rotWithShape="1">
          <a:blip r:embed="rId2"/>
          <a:srcRect r="6681" b="2"/>
          <a:stretch/>
        </p:blipFill>
        <p:spPr>
          <a:xfrm>
            <a:off x="8010184" y="849841"/>
            <a:ext cx="3610316" cy="5158308"/>
          </a:xfrm>
          <a:prstGeom prst="rect">
            <a:avLst/>
          </a:prstGeom>
        </p:spPr>
      </p:pic>
      <p:cxnSp>
        <p:nvCxnSpPr>
          <p:cNvPr id="35" name="Straight Connector 34">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98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29C53-A878-BCDC-627E-FC0A4489C557}"/>
              </a:ext>
            </a:extLst>
          </p:cNvPr>
          <p:cNvSpPr>
            <a:spLocks noGrp="1"/>
          </p:cNvSpPr>
          <p:nvPr>
            <p:ph type="ctrTitle"/>
          </p:nvPr>
        </p:nvSpPr>
        <p:spPr>
          <a:xfrm>
            <a:off x="521208" y="851714"/>
            <a:ext cx="6108192" cy="1236927"/>
          </a:xfrm>
        </p:spPr>
        <p:txBody>
          <a:bodyPr>
            <a:normAutofit/>
          </a:bodyPr>
          <a:lstStyle/>
          <a:p>
            <a:r>
              <a:rPr lang="de" sz="3800">
                <a:latin typeface="Batang"/>
                <a:ea typeface="Batang"/>
              </a:rPr>
              <a:t>Viel Händedesinfektionsmittel</a:t>
            </a:r>
            <a:endParaRPr lang="en-US" sz="3800">
              <a:latin typeface="Batang"/>
              <a:ea typeface="Batang"/>
            </a:endParaRPr>
          </a:p>
        </p:txBody>
      </p:sp>
      <p:sp>
        <p:nvSpPr>
          <p:cNvPr id="3" name="Subtitle 2">
            <a:extLst>
              <a:ext uri="{FF2B5EF4-FFF2-40B4-BE49-F238E27FC236}">
                <a16:creationId xmlns:a16="http://schemas.microsoft.com/office/drawing/2014/main" id="{E5191824-8CA3-89A6-59F1-30EAC21FE827}"/>
              </a:ext>
            </a:extLst>
          </p:cNvPr>
          <p:cNvSpPr>
            <a:spLocks noGrp="1"/>
          </p:cNvSpPr>
          <p:nvPr>
            <p:ph type="subTitle" idx="1"/>
          </p:nvPr>
        </p:nvSpPr>
        <p:spPr>
          <a:xfrm>
            <a:off x="525119" y="2285020"/>
            <a:ext cx="6066604" cy="3619278"/>
          </a:xfrm>
        </p:spPr>
        <p:txBody>
          <a:bodyPr vert="horz" lIns="91440" tIns="45720" rIns="91440" bIns="45720" rtlCol="0" anchor="b">
            <a:noAutofit/>
          </a:bodyPr>
          <a:lstStyle/>
          <a:p>
            <a:pPr>
              <a:lnSpc>
                <a:spcPct val="120000"/>
              </a:lnSpc>
            </a:pPr>
            <a:r>
              <a:rPr lang="de-DE" sz="1800" dirty="0">
                <a:ea typeface="+mn-lt"/>
                <a:cs typeface="+mn-lt"/>
              </a:rPr>
              <a:t>In Geschäften, Schulen und Museen gibt es gratis </a:t>
            </a:r>
            <a:r>
              <a:rPr lang="de" sz="1800" dirty="0">
                <a:ea typeface="+mn-lt"/>
                <a:cs typeface="+mn-lt"/>
              </a:rPr>
              <a:t>Händedesinfektionsmittel</a:t>
            </a:r>
            <a:r>
              <a:rPr lang="de-DE" sz="1800" dirty="0">
                <a:ea typeface="+mn-lt"/>
                <a:cs typeface="+mn-lt"/>
              </a:rPr>
              <a:t>. Das ist wirklich gut, weil es die Stadt gesund halten kann. Das bedeutet, dass es in Zukunft weniger kranke Menschen geben wird und die Orte sauberer sein werden. Das kann auch andere neue Viren verhindern, die wie Covid 19 enden würden. </a:t>
            </a:r>
            <a:endParaRPr lang="de-DE" sz="1800" dirty="0"/>
          </a:p>
        </p:txBody>
      </p:sp>
      <p:cxnSp>
        <p:nvCxnSpPr>
          <p:cNvPr id="11" name="Straight Connector 10">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B4CD278C-BD7D-9D6A-1208-5774FCCCA58B}"/>
              </a:ext>
            </a:extLst>
          </p:cNvPr>
          <p:cNvPicPr>
            <a:picLocks noChangeAspect="1"/>
          </p:cNvPicPr>
          <p:nvPr/>
        </p:nvPicPr>
        <p:blipFill rotWithShape="1">
          <a:blip r:embed="rId2"/>
          <a:srcRect l="2934" r="3747" b="2"/>
          <a:stretch/>
        </p:blipFill>
        <p:spPr>
          <a:xfrm>
            <a:off x="8010184" y="849841"/>
            <a:ext cx="3610316" cy="5158308"/>
          </a:xfrm>
          <a:prstGeom prst="rect">
            <a:avLst/>
          </a:prstGeom>
        </p:spPr>
      </p:pic>
      <p:cxnSp>
        <p:nvCxnSpPr>
          <p:cNvPr id="15" name="Straight Connector 14">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36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F8A22-A2D5-7596-4E40-E116A46849CB}"/>
              </a:ext>
            </a:extLst>
          </p:cNvPr>
          <p:cNvSpPr>
            <a:spLocks noGrp="1"/>
          </p:cNvSpPr>
          <p:nvPr>
            <p:ph type="ctrTitle"/>
          </p:nvPr>
        </p:nvSpPr>
        <p:spPr>
          <a:xfrm>
            <a:off x="521208" y="851714"/>
            <a:ext cx="6108192" cy="863116"/>
          </a:xfrm>
        </p:spPr>
        <p:txBody>
          <a:bodyPr>
            <a:normAutofit/>
          </a:bodyPr>
          <a:lstStyle/>
          <a:p>
            <a:r>
              <a:rPr lang="en-US" sz="3600" dirty="0">
                <a:latin typeface="Batang"/>
                <a:ea typeface="Batang"/>
              </a:rPr>
              <a:t>Gratis </a:t>
            </a:r>
            <a:r>
              <a:rPr lang="de" sz="3600" dirty="0">
                <a:solidFill>
                  <a:srgbClr val="202124"/>
                </a:solidFill>
                <a:latin typeface="Batang"/>
                <a:ea typeface="Batang"/>
              </a:rPr>
              <a:t>Sonnenschutz</a:t>
            </a:r>
            <a:endParaRPr lang="en-US" sz="3600" dirty="0">
              <a:latin typeface="Batang"/>
              <a:ea typeface="Batang"/>
            </a:endParaRPr>
          </a:p>
        </p:txBody>
      </p:sp>
      <p:sp>
        <p:nvSpPr>
          <p:cNvPr id="3" name="Subtitle 2">
            <a:extLst>
              <a:ext uri="{FF2B5EF4-FFF2-40B4-BE49-F238E27FC236}">
                <a16:creationId xmlns:a16="http://schemas.microsoft.com/office/drawing/2014/main" id="{D5C1B24F-2C5F-2DB5-7C9B-624221494866}"/>
              </a:ext>
            </a:extLst>
          </p:cNvPr>
          <p:cNvSpPr>
            <a:spLocks noGrp="1"/>
          </p:cNvSpPr>
          <p:nvPr>
            <p:ph type="subTitle" idx="1"/>
          </p:nvPr>
        </p:nvSpPr>
        <p:spPr>
          <a:xfrm>
            <a:off x="525119" y="1709926"/>
            <a:ext cx="6066604" cy="4194372"/>
          </a:xfrm>
        </p:spPr>
        <p:txBody>
          <a:bodyPr>
            <a:normAutofit/>
          </a:bodyPr>
          <a:lstStyle/>
          <a:p>
            <a:r>
              <a:rPr lang="de-DE" sz="1600" dirty="0">
                <a:ea typeface="+mn-lt"/>
                <a:cs typeface="+mn-lt"/>
              </a:rPr>
              <a:t>Im Stadtzentrum gibt es gratis Sonnenschutzmittel, die jeder an einem sonnigen Tag auftragen kann. Das ist sehr gut für die Menschheit, denn so bekommen weniger Menschen einen Sonnenbrand, was auch die Zahl der Hautkrebsfälle in Wassenaar verringern könnte. Das ist gut für die Zukunft, aber es findet nur im Sommer draußen statt, obwohl es auch in anderen Jahreszeiten sonnige Tage gibt.</a:t>
            </a:r>
            <a:endParaRPr lang="de-DE" sz="1600" dirty="0"/>
          </a:p>
        </p:txBody>
      </p:sp>
      <p:cxnSp>
        <p:nvCxnSpPr>
          <p:cNvPr id="24" name="Straight Connector 11">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3">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1E036251-87B8-2E50-8966-D09A99E72CCF}"/>
              </a:ext>
            </a:extLst>
          </p:cNvPr>
          <p:cNvPicPr>
            <a:picLocks noChangeAspect="1"/>
          </p:cNvPicPr>
          <p:nvPr/>
        </p:nvPicPr>
        <p:blipFill rotWithShape="1">
          <a:blip r:embed="rId2"/>
          <a:srcRect l="3445" r="3236" b="2"/>
          <a:stretch/>
        </p:blipFill>
        <p:spPr>
          <a:xfrm>
            <a:off x="8010184" y="849841"/>
            <a:ext cx="3610316" cy="5158308"/>
          </a:xfrm>
          <a:prstGeom prst="rect">
            <a:avLst/>
          </a:prstGeom>
        </p:spPr>
      </p:pic>
      <p:cxnSp>
        <p:nvCxnSpPr>
          <p:cNvPr id="26" name="Straight Connector 15">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51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2AE1B-52E0-3C44-6F64-7CC24741A3D6}"/>
              </a:ext>
            </a:extLst>
          </p:cNvPr>
          <p:cNvSpPr>
            <a:spLocks noGrp="1"/>
          </p:cNvSpPr>
          <p:nvPr>
            <p:ph type="ctrTitle"/>
          </p:nvPr>
        </p:nvSpPr>
        <p:spPr>
          <a:xfrm>
            <a:off x="535585" y="851714"/>
            <a:ext cx="6093815" cy="1064399"/>
          </a:xfrm>
        </p:spPr>
        <p:txBody>
          <a:bodyPr>
            <a:normAutofit/>
          </a:bodyPr>
          <a:lstStyle/>
          <a:p>
            <a:r>
              <a:rPr lang="en-US" sz="6000">
                <a:latin typeface="Batang"/>
                <a:ea typeface="Batang"/>
              </a:rPr>
              <a:t>Gratis Wasser</a:t>
            </a:r>
            <a:endParaRPr lang="en-US" sz="6000"/>
          </a:p>
        </p:txBody>
      </p:sp>
      <p:sp>
        <p:nvSpPr>
          <p:cNvPr id="3" name="Subtitle 2">
            <a:extLst>
              <a:ext uri="{FF2B5EF4-FFF2-40B4-BE49-F238E27FC236}">
                <a16:creationId xmlns:a16="http://schemas.microsoft.com/office/drawing/2014/main" id="{2BC9ED9E-BE8B-77A8-84B9-9171CBA2C3AF}"/>
              </a:ext>
            </a:extLst>
          </p:cNvPr>
          <p:cNvSpPr>
            <a:spLocks noGrp="1"/>
          </p:cNvSpPr>
          <p:nvPr>
            <p:ph type="subTitle" idx="1"/>
          </p:nvPr>
        </p:nvSpPr>
        <p:spPr>
          <a:xfrm>
            <a:off x="539496" y="1911209"/>
            <a:ext cx="6052227" cy="3993089"/>
          </a:xfrm>
        </p:spPr>
        <p:txBody>
          <a:bodyPr>
            <a:normAutofit/>
          </a:bodyPr>
          <a:lstStyle/>
          <a:p>
            <a:pPr>
              <a:lnSpc>
                <a:spcPct val="120000"/>
              </a:lnSpc>
            </a:pPr>
            <a:r>
              <a:rPr lang="de-DE" sz="1800" dirty="0">
                <a:ea typeface="+mn-lt"/>
                <a:cs typeface="+mn-lt"/>
              </a:rPr>
              <a:t>Rund um Wassenaar gibt es viele gratis </a:t>
            </a:r>
            <a:r>
              <a:rPr lang="de-DE" sz="1800" err="1">
                <a:ea typeface="+mn-lt"/>
                <a:cs typeface="+mn-lt"/>
              </a:rPr>
              <a:t>Dunea</a:t>
            </a:r>
            <a:r>
              <a:rPr lang="de-DE" sz="1800" dirty="0">
                <a:ea typeface="+mn-lt"/>
                <a:cs typeface="+mn-lt"/>
              </a:rPr>
              <a:t>-Wasserzapfstellen. Das ist nützlich für die Zukunft, denn Wasser kann die Menschen gesund halten. Menschen, die sich kein Wasser leisten können, können die Zapfstellen als Ressource nutzen. Auch Touristen können durch die Stadt spazieren und bei Bedarf die Wasserzapfstellen nutzen.</a:t>
            </a:r>
            <a:r>
              <a:rPr lang="en-US" sz="800" dirty="0">
                <a:ea typeface="+mn-lt"/>
                <a:cs typeface="+mn-lt"/>
              </a:rPr>
              <a:t> </a:t>
            </a:r>
            <a:endParaRPr lang="en-US" sz="800" dirty="0"/>
          </a:p>
        </p:txBody>
      </p:sp>
      <p:cxnSp>
        <p:nvCxnSpPr>
          <p:cNvPr id="11" name="Straight Connector 10">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88A5A1A8-C2AB-81B5-5DFC-60C4A630D356}"/>
              </a:ext>
            </a:extLst>
          </p:cNvPr>
          <p:cNvPicPr>
            <a:picLocks noChangeAspect="1"/>
          </p:cNvPicPr>
          <p:nvPr/>
        </p:nvPicPr>
        <p:blipFill rotWithShape="1">
          <a:blip r:embed="rId2"/>
          <a:srcRect l="6679" r="2" b="2"/>
          <a:stretch/>
        </p:blipFill>
        <p:spPr>
          <a:xfrm>
            <a:off x="8010184" y="849841"/>
            <a:ext cx="3610316" cy="5158308"/>
          </a:xfrm>
          <a:prstGeom prst="rect">
            <a:avLst/>
          </a:prstGeom>
        </p:spPr>
      </p:pic>
      <p:cxnSp>
        <p:nvCxnSpPr>
          <p:cNvPr id="15" name="Straight Connector 14">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7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10">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6D5F6-BC46-F19D-FC59-259FC500C5B0}"/>
              </a:ext>
            </a:extLst>
          </p:cNvPr>
          <p:cNvSpPr>
            <a:spLocks noGrp="1"/>
          </p:cNvSpPr>
          <p:nvPr>
            <p:ph type="ctrTitle"/>
          </p:nvPr>
        </p:nvSpPr>
        <p:spPr>
          <a:xfrm>
            <a:off x="521208" y="837337"/>
            <a:ext cx="6057899" cy="733719"/>
          </a:xfrm>
        </p:spPr>
        <p:txBody>
          <a:bodyPr>
            <a:normAutofit fontScale="90000"/>
          </a:bodyPr>
          <a:lstStyle/>
          <a:p>
            <a:r>
              <a:rPr lang="de" sz="3600" dirty="0">
                <a:latin typeface="Batang"/>
                <a:ea typeface="Batang"/>
              </a:rPr>
              <a:t>Viel Natur</a:t>
            </a:r>
            <a:endParaRPr lang="en-US" sz="3600" dirty="0">
              <a:latin typeface="Batang"/>
              <a:ea typeface="Batang"/>
            </a:endParaRPr>
          </a:p>
          <a:p>
            <a:br>
              <a:rPr lang="en-US" dirty="0"/>
            </a:br>
            <a:endParaRPr lang="en-US" dirty="0"/>
          </a:p>
          <a:p>
            <a:endParaRPr lang="en-US" sz="6000" dirty="0"/>
          </a:p>
        </p:txBody>
      </p:sp>
      <p:sp>
        <p:nvSpPr>
          <p:cNvPr id="3" name="Subtitle 2">
            <a:extLst>
              <a:ext uri="{FF2B5EF4-FFF2-40B4-BE49-F238E27FC236}">
                <a16:creationId xmlns:a16="http://schemas.microsoft.com/office/drawing/2014/main" id="{9470EAE5-5777-B646-96F2-7805E672C6A7}"/>
              </a:ext>
            </a:extLst>
          </p:cNvPr>
          <p:cNvSpPr>
            <a:spLocks noGrp="1"/>
          </p:cNvSpPr>
          <p:nvPr>
            <p:ph type="subTitle" idx="1"/>
          </p:nvPr>
        </p:nvSpPr>
        <p:spPr>
          <a:xfrm>
            <a:off x="525119" y="1796190"/>
            <a:ext cx="6699207" cy="4826976"/>
          </a:xfrm>
        </p:spPr>
        <p:txBody>
          <a:bodyPr>
            <a:normAutofit/>
          </a:bodyPr>
          <a:lstStyle/>
          <a:p>
            <a:br>
              <a:rPr lang="en-US" dirty="0"/>
            </a:br>
            <a:r>
              <a:rPr lang="de-DE" sz="1800" dirty="0">
                <a:ea typeface="+mn-lt"/>
                <a:cs typeface="+mn-lt"/>
              </a:rPr>
              <a:t>Wassenaar ist voll von Natur. </a:t>
            </a:r>
            <a:r>
              <a:rPr lang="de-DE" sz="1800" dirty="0">
                <a:solidFill>
                  <a:srgbClr val="333333"/>
                </a:solidFill>
                <a:ea typeface="+mn-lt"/>
                <a:cs typeface="+mn-lt"/>
              </a:rPr>
              <a:t>Es gibt viele Parks, die voller Natur sind. Die Natur ist wirklich hilfreich für die Umwelt und die Gesundheit von der Stadt, weil die Natur hilft, frische Luft zu haben, die der Mensch zum Leben braucht. Die Natur ist nicht nur sehr nützlich, sondern auch sehr schön, sie macht Wassenaar sehr bunt.</a:t>
            </a:r>
            <a:endParaRPr lang="en-US" sz="1800" dirty="0"/>
          </a:p>
          <a:p>
            <a:br>
              <a:rPr lang="en-US" dirty="0"/>
            </a:br>
            <a:endParaRPr lang="en-US" dirty="0"/>
          </a:p>
        </p:txBody>
      </p:sp>
      <p:cxnSp>
        <p:nvCxnSpPr>
          <p:cNvPr id="35" name="Straight Connector 12">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4">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D6A0DCFC-116F-8104-AEFC-D4FD27815C8A}"/>
              </a:ext>
            </a:extLst>
          </p:cNvPr>
          <p:cNvPicPr>
            <a:picLocks noChangeAspect="1"/>
          </p:cNvPicPr>
          <p:nvPr/>
        </p:nvPicPr>
        <p:blipFill rotWithShape="1">
          <a:blip r:embed="rId2"/>
          <a:srcRect t="19957" r="-3" b="28747"/>
          <a:stretch/>
        </p:blipFill>
        <p:spPr>
          <a:xfrm>
            <a:off x="8036732" y="841141"/>
            <a:ext cx="3582099" cy="2449917"/>
          </a:xfrm>
          <a:prstGeom prst="rect">
            <a:avLst/>
          </a:prstGeom>
        </p:spPr>
      </p:pic>
      <p:pic>
        <p:nvPicPr>
          <p:cNvPr id="6" name="Picture 6">
            <a:extLst>
              <a:ext uri="{FF2B5EF4-FFF2-40B4-BE49-F238E27FC236}">
                <a16:creationId xmlns:a16="http://schemas.microsoft.com/office/drawing/2014/main" id="{AB768455-2179-B30B-61E5-FB81E28F07AB}"/>
              </a:ext>
            </a:extLst>
          </p:cNvPr>
          <p:cNvPicPr>
            <a:picLocks noChangeAspect="1"/>
          </p:cNvPicPr>
          <p:nvPr/>
        </p:nvPicPr>
        <p:blipFill rotWithShape="1">
          <a:blip r:embed="rId3"/>
          <a:srcRect t="10293" r="-3" b="38411"/>
          <a:stretch/>
        </p:blipFill>
        <p:spPr>
          <a:xfrm>
            <a:off x="8036732" y="3568165"/>
            <a:ext cx="3582099" cy="2449917"/>
          </a:xfrm>
          <a:prstGeom prst="rect">
            <a:avLst/>
          </a:prstGeom>
        </p:spPr>
      </p:pic>
      <p:cxnSp>
        <p:nvCxnSpPr>
          <p:cNvPr id="37" name="Straight Connector 16">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26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254CF2-0936-A6D9-40AB-7708604BA1F2}"/>
              </a:ext>
            </a:extLst>
          </p:cNvPr>
          <p:cNvSpPr>
            <a:spLocks noGrp="1"/>
          </p:cNvSpPr>
          <p:nvPr>
            <p:ph type="ctrTitle"/>
          </p:nvPr>
        </p:nvSpPr>
        <p:spPr>
          <a:xfrm>
            <a:off x="521208" y="822960"/>
            <a:ext cx="6108192" cy="719341"/>
          </a:xfrm>
        </p:spPr>
        <p:txBody>
          <a:bodyPr>
            <a:normAutofit fontScale="90000"/>
          </a:bodyPr>
          <a:lstStyle/>
          <a:p>
            <a:r>
              <a:rPr lang="de" sz="3600" dirty="0">
                <a:latin typeface="Batang"/>
                <a:ea typeface="Batang"/>
              </a:rPr>
              <a:t>Viele Radwege</a:t>
            </a:r>
            <a:endParaRPr lang="en-US" sz="3600" dirty="0">
              <a:latin typeface="Batang"/>
              <a:ea typeface="Batang"/>
            </a:endParaRPr>
          </a:p>
          <a:p>
            <a:br>
              <a:rPr lang="en-US" dirty="0"/>
            </a:br>
            <a:endParaRPr lang="en-US" dirty="0"/>
          </a:p>
          <a:p>
            <a:endParaRPr lang="en-US" sz="6000" dirty="0"/>
          </a:p>
        </p:txBody>
      </p:sp>
      <p:sp>
        <p:nvSpPr>
          <p:cNvPr id="3" name="Subtitle 2">
            <a:extLst>
              <a:ext uri="{FF2B5EF4-FFF2-40B4-BE49-F238E27FC236}">
                <a16:creationId xmlns:a16="http://schemas.microsoft.com/office/drawing/2014/main" id="{81A675AD-4565-0080-D644-AC18C406F356}"/>
              </a:ext>
            </a:extLst>
          </p:cNvPr>
          <p:cNvSpPr>
            <a:spLocks noGrp="1"/>
          </p:cNvSpPr>
          <p:nvPr>
            <p:ph type="subTitle" idx="1"/>
          </p:nvPr>
        </p:nvSpPr>
        <p:spPr>
          <a:xfrm>
            <a:off x="525119" y="1709926"/>
            <a:ext cx="6641698" cy="4194372"/>
          </a:xfrm>
        </p:spPr>
        <p:txBody>
          <a:bodyPr vert="horz" lIns="91440" tIns="45720" rIns="91440" bIns="45720" rtlCol="0" anchor="b">
            <a:noAutofit/>
          </a:bodyPr>
          <a:lstStyle/>
          <a:p>
            <a:r>
              <a:rPr lang="de-DE" sz="1800" dirty="0">
                <a:ea typeface="+mn-lt"/>
                <a:cs typeface="+mn-lt"/>
              </a:rPr>
              <a:t>Die Stadt hat viele Radwege. Radwege sind gut für die Zukunft, weil mehr Menschen mit dem Fahrrad statt mit dem Auto fahren werden. Der Verkehr ist nicht gut für die Umwelt, weil er die Luft schlecht macht. Mehr Fahrrade benutzen ist besser als Verkehrsmitteln oder Autos zu benutzen, weil es kann der Zukunft sehr helfen.</a:t>
            </a:r>
            <a:endParaRPr lang="de-DE" sz="1800" dirty="0"/>
          </a:p>
          <a:p>
            <a:endParaRPr lang="en-US" dirty="0"/>
          </a:p>
        </p:txBody>
      </p:sp>
      <p:cxnSp>
        <p:nvCxnSpPr>
          <p:cNvPr id="11" name="Straight Connector 10">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324984D6-80C2-D2B9-3BDC-9A936B4C13CF}"/>
              </a:ext>
            </a:extLst>
          </p:cNvPr>
          <p:cNvPicPr>
            <a:picLocks noChangeAspect="1"/>
          </p:cNvPicPr>
          <p:nvPr/>
        </p:nvPicPr>
        <p:blipFill>
          <a:blip r:embed="rId2"/>
          <a:stretch>
            <a:fillRect/>
          </a:stretch>
        </p:blipFill>
        <p:spPr>
          <a:xfrm>
            <a:off x="8080310" y="1063283"/>
            <a:ext cx="3540189" cy="4720252"/>
          </a:xfrm>
          <a:prstGeom prst="rect">
            <a:avLst/>
          </a:prstGeom>
        </p:spPr>
      </p:pic>
      <p:cxnSp>
        <p:nvCxnSpPr>
          <p:cNvPr id="15" name="Straight Connector 14">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8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288DB-5B44-26AD-25FF-4C8FCCF9AAB7}"/>
              </a:ext>
            </a:extLst>
          </p:cNvPr>
          <p:cNvSpPr>
            <a:spLocks noGrp="1"/>
          </p:cNvSpPr>
          <p:nvPr>
            <p:ph type="ctrTitle"/>
          </p:nvPr>
        </p:nvSpPr>
        <p:spPr>
          <a:xfrm>
            <a:off x="521208" y="851714"/>
            <a:ext cx="6108192" cy="963757"/>
          </a:xfrm>
        </p:spPr>
        <p:txBody>
          <a:bodyPr>
            <a:normAutofit/>
          </a:bodyPr>
          <a:lstStyle/>
          <a:p>
            <a:r>
              <a:rPr lang="de" sz="6000">
                <a:latin typeface="Batang"/>
                <a:ea typeface="Batang"/>
              </a:rPr>
              <a:t>Zu viel Verkehr</a:t>
            </a:r>
            <a:endParaRPr lang="en-US" sz="6000">
              <a:latin typeface="Batang"/>
              <a:ea typeface="Batang"/>
            </a:endParaRPr>
          </a:p>
        </p:txBody>
      </p:sp>
      <p:sp>
        <p:nvSpPr>
          <p:cNvPr id="3" name="Subtitle 2">
            <a:extLst>
              <a:ext uri="{FF2B5EF4-FFF2-40B4-BE49-F238E27FC236}">
                <a16:creationId xmlns:a16="http://schemas.microsoft.com/office/drawing/2014/main" id="{BE7378FE-EA90-143E-5560-C23BE6538265}"/>
              </a:ext>
            </a:extLst>
          </p:cNvPr>
          <p:cNvSpPr>
            <a:spLocks noGrp="1"/>
          </p:cNvSpPr>
          <p:nvPr>
            <p:ph type="subTitle" idx="1"/>
          </p:nvPr>
        </p:nvSpPr>
        <p:spPr>
          <a:xfrm>
            <a:off x="525119" y="2098115"/>
            <a:ext cx="6066604" cy="3806183"/>
          </a:xfrm>
        </p:spPr>
        <p:txBody>
          <a:bodyPr vert="horz" lIns="91440" tIns="45720" rIns="91440" bIns="45720" rtlCol="0">
            <a:noAutofit/>
          </a:bodyPr>
          <a:lstStyle/>
          <a:p>
            <a:pPr>
              <a:lnSpc>
                <a:spcPct val="120000"/>
              </a:lnSpc>
            </a:pPr>
            <a:r>
              <a:rPr lang="de-DE" sz="1600" dirty="0">
                <a:ea typeface="+mn-lt"/>
                <a:cs typeface="+mn-lt"/>
              </a:rPr>
              <a:t>In Wassenaar gibt es zu viel Verkehr. Es gibt viele Autos und Motorräder, die eine schlechte Luft absondern. Das ist schlecht für die Zukunft, weil schlechte Luft Krankheiten machen kann. Heute gibt es viel Verkehr, aber in Zukunft wird sich das möglicherweise ändern und es wird weniger Autos und weniger öffentliche Verkehrsmittel geben. Die Menschen werden mehr zu Fuß gehen und ihr Fahrrad benutzen, um an Orte zu gelangen.</a:t>
            </a:r>
            <a:endParaRPr lang="de-DE" sz="1600" dirty="0"/>
          </a:p>
        </p:txBody>
      </p:sp>
      <p:cxnSp>
        <p:nvCxnSpPr>
          <p:cNvPr id="11" name="Straight Connector 10">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D2E248D1-13EB-2CEA-C0E3-D44CFF0F0B19}"/>
              </a:ext>
            </a:extLst>
          </p:cNvPr>
          <p:cNvPicPr>
            <a:picLocks noChangeAspect="1"/>
          </p:cNvPicPr>
          <p:nvPr/>
        </p:nvPicPr>
        <p:blipFill rotWithShape="1">
          <a:blip r:embed="rId2"/>
          <a:srcRect l="550" r="6132" b="2"/>
          <a:stretch/>
        </p:blipFill>
        <p:spPr>
          <a:xfrm>
            <a:off x="8010184" y="849841"/>
            <a:ext cx="3610316" cy="5158308"/>
          </a:xfrm>
          <a:prstGeom prst="rect">
            <a:avLst/>
          </a:prstGeom>
        </p:spPr>
      </p:pic>
      <p:cxnSp>
        <p:nvCxnSpPr>
          <p:cNvPr id="15" name="Straight Connector 14">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38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AlignmentVTI</vt:lpstr>
      <vt:lpstr>Wie fit ist Wassenaar für die Zukunft?</vt:lpstr>
      <vt:lpstr>Wassenaar und ich</vt:lpstr>
      <vt:lpstr>Viele Sonnenkollektors</vt:lpstr>
      <vt:lpstr>Viel Händedesinfektionsmittel</vt:lpstr>
      <vt:lpstr>Gratis Sonnenschutz</vt:lpstr>
      <vt:lpstr>Gratis Wasser</vt:lpstr>
      <vt:lpstr>Viel Natur   </vt:lpstr>
      <vt:lpstr>Viele Radwege   </vt:lpstr>
      <vt:lpstr>Zu viel Verkehr</vt:lpstr>
      <vt:lpstr>Zu viele Konstruktionen</vt:lpstr>
      <vt:lpstr>Zukunftssicher?</vt:lpstr>
      <vt:lpstr>Emma Fodor  153995@rijnlandslyceum-rlw.nl   Rijnlands Lyceum Wassenaar, Niederlande  13 Jahre alt, Sprachniveau A1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343</cp:revision>
  <dcterms:created xsi:type="dcterms:W3CDTF">2023-06-14T06:25:08Z</dcterms:created>
  <dcterms:modified xsi:type="dcterms:W3CDTF">2023-06-27T07:21:16Z</dcterms:modified>
</cp:coreProperties>
</file>